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294" r:id="rId38"/>
    <p:sldId id="295" r:id="rId39"/>
    <p:sldId id="296" r:id="rId40"/>
    <p:sldId id="297" r:id="rId41"/>
    <p:sldId id="298" r:id="rId42"/>
    <p:sldId id="314" r:id="rId43"/>
    <p:sldId id="299" r:id="rId44"/>
    <p:sldId id="300" r:id="rId45"/>
    <p:sldId id="301" r:id="rId46"/>
    <p:sldId id="302" r:id="rId47"/>
    <p:sldId id="303" r:id="rId48"/>
    <p:sldId id="306" r:id="rId49"/>
    <p:sldId id="304" r:id="rId50"/>
    <p:sldId id="305" r:id="rId51"/>
    <p:sldId id="315" r:id="rId52"/>
    <p:sldId id="372" r:id="rId53"/>
    <p:sldId id="376" r:id="rId54"/>
    <p:sldId id="375" r:id="rId55"/>
    <p:sldId id="379" r:id="rId56"/>
    <p:sldId id="380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294"/>
            <p14:sldId id="295"/>
            <p14:sldId id="296"/>
            <p14:sldId id="297"/>
            <p14:sldId id="298"/>
          </p14:sldIdLst>
        </p14:section>
        <p14:section name="Cseppképzés és Adhézió" id="{9264A050-7501-44C6-B339-B2F45C8018BE}">
          <p14:sldIdLst>
            <p14:sldId id="314"/>
            <p14:sldId id="299"/>
            <p14:sldId id="300"/>
            <p14:sldId id="301"/>
            <p14:sldId id="302"/>
            <p14:sldId id="303"/>
            <p14:sldId id="306"/>
            <p14:sldId id="304"/>
            <p14:sldId id="305"/>
          </p14:sldIdLst>
        </p14:section>
        <p14:section name="adjuváns példák" id="{6F23ED25-C0F5-48E7-A693-74F6B9140F28}">
          <p14:sldIdLst>
            <p14:sldId id="315"/>
            <p14:sldId id="372"/>
            <p14:sldId id="376"/>
            <p14:sldId id="375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77358" autoAdjust="0"/>
  </p:normalViewPr>
  <p:slideViewPr>
    <p:cSldViewPr snapToGrid="0">
      <p:cViewPr varScale="1">
        <p:scale>
          <a:sx n="51" d="100"/>
          <a:sy n="51" d="100"/>
        </p:scale>
        <p:origin x="9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szorófejes</a:t>
            </a:r>
            <a:r>
              <a:rPr lang="hu-HU" dirty="0"/>
              <a:t> cseppképzés esetén 2 határfelület  játszik fő </a:t>
            </a:r>
            <a:r>
              <a:rPr lang="hu-HU" dirty="0" err="1"/>
              <a:t>szerepetazok</a:t>
            </a:r>
            <a:r>
              <a:rPr lang="hu-HU" dirty="0"/>
              <a:t> kialakulásában illetve sorsában</a:t>
            </a:r>
          </a:p>
          <a:p>
            <a:pPr lvl="1"/>
            <a:r>
              <a:rPr lang="hu-HU" dirty="0"/>
              <a:t>Permetlé/levegő határfelület</a:t>
            </a:r>
          </a:p>
          <a:p>
            <a:pPr lvl="1"/>
            <a:r>
              <a:rPr lang="hu-HU" dirty="0"/>
              <a:t>Cseppecske/levél határfelület</a:t>
            </a:r>
          </a:p>
          <a:p>
            <a:pPr lvl="1"/>
            <a:endParaRPr lang="hu-HU" dirty="0"/>
          </a:p>
          <a:p>
            <a:pPr marL="457200" lvl="1" indent="0">
              <a:buNone/>
            </a:pPr>
            <a:r>
              <a:rPr lang="hu-HU" dirty="0"/>
              <a:t>2 felületi feszültség: oldat/levegő felületi feszültség és szilárd/folyadék határfelületi feszültség  &gt;&gt;  kontakt szög mérés</a:t>
            </a:r>
          </a:p>
          <a:p>
            <a:pPr marL="457200" lvl="1" indent="0">
              <a:buNone/>
            </a:pPr>
            <a:endParaRPr lang="hu-HU" dirty="0"/>
          </a:p>
          <a:p>
            <a:pPr marL="457200" lvl="1" indent="0">
              <a:buNone/>
            </a:pPr>
            <a:r>
              <a:rPr lang="hu-HU" dirty="0"/>
              <a:t>Mindként feszültséget dinamikus feltéttelek mellett kell vizsgálni.</a:t>
            </a:r>
          </a:p>
          <a:p>
            <a:pPr marL="457200" lvl="1" indent="0">
              <a:buNone/>
            </a:pPr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</a:t>
            </a:r>
            <a:r>
              <a:rPr lang="hu-HU" dirty="0" err="1"/>
              <a:t>tipusú</a:t>
            </a:r>
            <a:r>
              <a:rPr lang="hu-HU" dirty="0"/>
              <a:t> </a:t>
            </a:r>
            <a:r>
              <a:rPr lang="hu-HU" dirty="0" err="1"/>
              <a:t>adjuvánsok</a:t>
            </a:r>
            <a:r>
              <a:rPr lang="hu-HU" dirty="0"/>
              <a:t> mindkettőt befolyásolják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23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szorófej</a:t>
            </a:r>
            <a:r>
              <a:rPr lang="hu-HU" dirty="0"/>
              <a:t> </a:t>
            </a:r>
            <a:r>
              <a:rPr lang="hu-HU" dirty="0" err="1"/>
              <a:t>nyilásán</a:t>
            </a:r>
            <a:r>
              <a:rPr lang="hu-HU" dirty="0"/>
              <a:t> keresztül haladó permetlére erő hat: hidrosztatikus nyomás</a:t>
            </a:r>
          </a:p>
          <a:p>
            <a:r>
              <a:rPr lang="hu-HU" dirty="0"/>
              <a:t>Ha a cseppképzés ideje nagy (&gt; 1 perc) a csepp térfogata függ a felületi feszültségtől, a permetlé viszkozitásától és a </a:t>
            </a:r>
            <a:r>
              <a:rPr lang="hu-HU" dirty="0" err="1"/>
              <a:t>nyilás</a:t>
            </a:r>
            <a:r>
              <a:rPr lang="hu-HU" dirty="0"/>
              <a:t> dimenzióitól de gyakorlatilag független az időtől  </a:t>
            </a:r>
          </a:p>
          <a:p>
            <a:pPr lvl="1"/>
            <a:r>
              <a:rPr lang="hu-HU" dirty="0"/>
              <a:t>Ez az alapja  a </a:t>
            </a:r>
            <a:r>
              <a:rPr lang="hu-HU" dirty="0" err="1"/>
              <a:t>kapillárisos</a:t>
            </a:r>
            <a:r>
              <a:rPr lang="hu-HU" dirty="0"/>
              <a:t> felületi feszültség mérésnek</a:t>
            </a:r>
          </a:p>
          <a:p>
            <a:pPr lvl="1"/>
            <a:endParaRPr lang="hu-HU" dirty="0"/>
          </a:p>
          <a:p>
            <a:pPr marL="457200" lvl="1" indent="0">
              <a:buNone/>
            </a:pPr>
            <a:r>
              <a:rPr lang="hu-HU" dirty="0"/>
              <a:t>Ha az időtartam rövid (&lt;1 perc): a csepp térfogat összetett módon függ a képződési időtől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07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Amikor nagyon gyorsan halad át a folyadék a szórófej nyílásán</a:t>
            </a:r>
          </a:p>
          <a:p>
            <a:r>
              <a:rPr lang="hu-HU" dirty="0"/>
              <a:t>A folyadék-áram(JET) felbomlik cseppekre a felületi erők hatására amikor kilép a </a:t>
            </a:r>
            <a:r>
              <a:rPr lang="hu-HU" dirty="0" err="1"/>
              <a:t>szorófejből</a:t>
            </a:r>
            <a:endParaRPr lang="hu-HU" dirty="0"/>
          </a:p>
          <a:p>
            <a:r>
              <a:rPr lang="hu-HU" dirty="0"/>
              <a:t>A csepp felületi energiája kisebb mint a kevésbé szimmetrikus alakzaté (például henger)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6449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Amikor a henger hossza (L) meghaladja  a kerületét (2</a:t>
            </a:r>
            <a:r>
              <a:rPr lang="el-GR" dirty="0"/>
              <a:t>π</a:t>
            </a:r>
            <a:r>
              <a:rPr lang="hu-HU" dirty="0"/>
              <a:t>r), akkor felbomlik cseppekre</a:t>
            </a:r>
          </a:p>
          <a:p>
            <a:r>
              <a:rPr lang="hu-HU" dirty="0"/>
              <a:t>Nagyon hosszú henger ( 9/2)*</a:t>
            </a:r>
            <a:r>
              <a:rPr lang="el-GR" dirty="0"/>
              <a:t>π</a:t>
            </a:r>
            <a:r>
              <a:rPr lang="hu-HU" dirty="0"/>
              <a:t> r</a:t>
            </a:r>
            <a:r>
              <a:rPr lang="hu-HU" baseline="30000" dirty="0"/>
              <a:t>3</a:t>
            </a:r>
            <a:r>
              <a:rPr lang="hu-HU" dirty="0"/>
              <a:t> térfogatú cseppekre osztódik</a:t>
            </a:r>
          </a:p>
          <a:p>
            <a:r>
              <a:rPr lang="hu-HU" dirty="0"/>
              <a:t>Két nem egyenlő méretű gömb összefelülete kisebb mint két egyenlő méretű azonos össztérfogat esetén: ezért </a:t>
            </a:r>
            <a:r>
              <a:rPr lang="hu-HU" dirty="0" err="1"/>
              <a:t>polidiszperz</a:t>
            </a:r>
            <a:r>
              <a:rPr lang="hu-HU" dirty="0"/>
              <a:t> csepphalmaz kialakulása a valószínű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1487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cseppspektrum „szabályozása” fontos:</a:t>
            </a:r>
          </a:p>
          <a:p>
            <a:pPr lvl="1"/>
            <a:r>
              <a:rPr lang="hu-HU" dirty="0"/>
              <a:t>A megfelelő adhézió biztosításáért</a:t>
            </a:r>
          </a:p>
          <a:p>
            <a:pPr lvl="1"/>
            <a:r>
              <a:rPr lang="hu-HU" dirty="0"/>
              <a:t>A megfelelő retencióért</a:t>
            </a:r>
          </a:p>
          <a:p>
            <a:pPr lvl="1"/>
            <a:r>
              <a:rPr lang="hu-HU" dirty="0"/>
              <a:t>Az elsodródás  megelőzéséért</a:t>
            </a:r>
          </a:p>
          <a:p>
            <a:pPr lvl="1"/>
            <a:endParaRPr lang="hu-HU" dirty="0"/>
          </a:p>
          <a:p>
            <a:pPr lvl="1"/>
            <a:r>
              <a:rPr lang="hu-HU" dirty="0" err="1"/>
              <a:t>Tenzidekkel</a:t>
            </a:r>
            <a:r>
              <a:rPr lang="hu-HU" dirty="0"/>
              <a:t> és polimerekkel szabályozhatjuk a cseppspektrumot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274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csökkenti a felületi feszültséget</a:t>
            </a:r>
          </a:p>
          <a:p>
            <a:r>
              <a:rPr lang="hu-HU" dirty="0"/>
              <a:t>Ez kisebb cseppek kialakulását lehetővé teszi</a:t>
            </a:r>
          </a:p>
          <a:p>
            <a:r>
              <a:rPr lang="hu-HU" dirty="0"/>
              <a:t>A cseppátmerő egyenesen arányos  a folyadék felületi feszültségével</a:t>
            </a:r>
          </a:p>
          <a:p>
            <a:r>
              <a:rPr lang="hu-HU" dirty="0"/>
              <a:t>A cseppképzés nagyon gyors: ezért dinamikus effektusokat kell figyelembe venni  (</a:t>
            </a:r>
            <a:r>
              <a:rPr lang="hu-HU" dirty="0" err="1"/>
              <a:t>tenzid</a:t>
            </a:r>
            <a:r>
              <a:rPr lang="hu-HU" dirty="0"/>
              <a:t> molekulák adszorpciójának és </a:t>
            </a:r>
            <a:r>
              <a:rPr lang="hu-HU" dirty="0" err="1"/>
              <a:t>diffuziójának</a:t>
            </a:r>
            <a:r>
              <a:rPr lang="hu-HU" dirty="0"/>
              <a:t> sebessége)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6902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egyszerűen csak a molekulaméret (monomer)  (</a:t>
            </a:r>
            <a:r>
              <a:rPr lang="hu-HU" dirty="0" err="1"/>
              <a:t>diffuziós</a:t>
            </a:r>
            <a:r>
              <a:rPr lang="hu-HU" dirty="0"/>
              <a:t> koefficiens) hanem a micellák élettartama az oldatban is jelentős szerepel bír.</a:t>
            </a:r>
          </a:p>
          <a:p>
            <a:r>
              <a:rPr lang="hu-HU" dirty="0"/>
              <a:t>Rövidebb élettartam a monomerek gyorsabb rendelkezésre állását jelenti ez pedig  a felületi feszültség gyorsabb csökkenéséhez vezet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464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Magasabb </a:t>
            </a:r>
            <a:r>
              <a:rPr lang="hu-HU" dirty="0" err="1"/>
              <a:t>cmc-jű</a:t>
            </a:r>
            <a:r>
              <a:rPr lang="hu-HU" dirty="0"/>
              <a:t> (nagyobb HLB-</a:t>
            </a:r>
            <a:r>
              <a:rPr lang="hu-HU" dirty="0" err="1"/>
              <a:t>jű</a:t>
            </a:r>
            <a:r>
              <a:rPr lang="hu-HU" dirty="0"/>
              <a:t>) </a:t>
            </a:r>
            <a:r>
              <a:rPr lang="hu-HU" dirty="0" err="1"/>
              <a:t>tenzid</a:t>
            </a:r>
            <a:r>
              <a:rPr lang="hu-HU" dirty="0"/>
              <a:t> hatásosabb lehet a felületi </a:t>
            </a:r>
          </a:p>
          <a:p>
            <a:r>
              <a:rPr lang="hu-HU" dirty="0"/>
              <a:t>Feszültség csökkentésében mint az alacsonyabb </a:t>
            </a:r>
            <a:r>
              <a:rPr lang="hu-HU" dirty="0" err="1"/>
              <a:t>cmc-jű</a:t>
            </a:r>
            <a:endParaRPr lang="hu-HU" dirty="0"/>
          </a:p>
          <a:p>
            <a:r>
              <a:rPr lang="hu-HU" dirty="0"/>
              <a:t>Ha a </a:t>
            </a:r>
            <a:r>
              <a:rPr lang="hu-HU" dirty="0" err="1"/>
              <a:t>tenzid</a:t>
            </a:r>
            <a:r>
              <a:rPr lang="hu-HU" dirty="0"/>
              <a:t> réteg képződésének (adszorpciójának) ideje hosszabb mint a folyadék cseppekre történő felbomlásának ideje, akkor a külön hozzáadott </a:t>
            </a:r>
            <a:r>
              <a:rPr lang="hu-HU" dirty="0" err="1"/>
              <a:t>tenzid</a:t>
            </a:r>
            <a:r>
              <a:rPr lang="hu-HU" dirty="0"/>
              <a:t>  kis hatással </a:t>
            </a:r>
            <a:r>
              <a:rPr lang="hu-HU" dirty="0" err="1"/>
              <a:t>bir</a:t>
            </a:r>
            <a:r>
              <a:rPr lang="hu-HU" dirty="0"/>
              <a:t> a cseppspektrumra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molekula gyorsabb adszorpciója  nagyobb </a:t>
            </a:r>
            <a:r>
              <a:rPr lang="hu-HU" dirty="0" err="1"/>
              <a:t>hatáásal</a:t>
            </a:r>
            <a:r>
              <a:rPr lang="hu-HU" dirty="0"/>
              <a:t> befolyásolja spektrumot</a:t>
            </a:r>
          </a:p>
          <a:p>
            <a:r>
              <a:rPr lang="hu-HU" dirty="0"/>
              <a:t>Finomabb cseppspektrumhoz megfelelően alacsony dinamikus felületi feszültség kell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0802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Meghatározható maximum buboréknyomás módszerrel</a:t>
            </a:r>
          </a:p>
          <a:p>
            <a:endParaRPr lang="hu-HU" dirty="0"/>
          </a:p>
          <a:p>
            <a:r>
              <a:rPr lang="hu-HU" dirty="0"/>
              <a:t>Gyors </a:t>
            </a:r>
            <a:r>
              <a:rPr lang="hu-HU" dirty="0" err="1"/>
              <a:t>jet</a:t>
            </a:r>
            <a:r>
              <a:rPr lang="hu-HU" dirty="0"/>
              <a:t>  (sugár)esetén  a szituáció nagyon komplex, összetett lehet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molekulák gyors adszorpciója nélkülözhetetlen különösen a </a:t>
            </a:r>
            <a:r>
              <a:rPr lang="hu-HU" dirty="0" err="1"/>
              <a:t>a</a:t>
            </a:r>
            <a:r>
              <a:rPr lang="hu-HU" dirty="0"/>
              <a:t> </a:t>
            </a:r>
            <a:r>
              <a:rPr lang="hu-HU" dirty="0" err="1"/>
              <a:t>fuvókábó</a:t>
            </a:r>
            <a:r>
              <a:rPr lang="hu-HU" dirty="0"/>
              <a:t>(</a:t>
            </a:r>
            <a:r>
              <a:rPr lang="hu-HU" dirty="0" err="1"/>
              <a:t>szorófejből</a:t>
            </a:r>
            <a:r>
              <a:rPr lang="hu-HU" dirty="0"/>
              <a:t>) kilépő gyors folyadéksugarak esetén </a:t>
            </a:r>
          </a:p>
          <a:p>
            <a:r>
              <a:rPr lang="hu-HU" dirty="0"/>
              <a:t>A molekuláknak gyorsan szét kell oszlaniuk, terülniük a sugár még burkolatlan  részein</a:t>
            </a:r>
          </a:p>
          <a:p>
            <a:r>
              <a:rPr lang="hu-HU" dirty="0"/>
              <a:t>. Ez a MARANGONI  effektus egy formája)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3082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magas molekulatömegű polimerek </a:t>
            </a:r>
            <a:r>
              <a:rPr lang="hu-HU" dirty="0" err="1"/>
              <a:t>elsodrodást</a:t>
            </a:r>
            <a:r>
              <a:rPr lang="hu-HU" dirty="0"/>
              <a:t> gátló hatással rendelkeznek</a:t>
            </a:r>
          </a:p>
          <a:p>
            <a:r>
              <a:rPr lang="hu-HU" dirty="0"/>
              <a:t>A vízoldható magas molekulatömegű polimerek nagyobb cseppek képződésének kedveznek</a:t>
            </a:r>
          </a:p>
          <a:p>
            <a:r>
              <a:rPr lang="hu-HU" dirty="0"/>
              <a:t>Ok: viszkozitás  gyors  növekedése  amint a polimer koncentráció  elegendően nagy ahhoz ,hogy a polimer láncok elkezdjenek átfedésbe kerülni: ez egy kritikus polimer koncentráció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2435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75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94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 (sok komponensű keverékek általában)</a:t>
            </a:r>
          </a:p>
          <a:p>
            <a:r>
              <a:rPr lang="hu-HU"/>
              <a:t>Polimerek</a:t>
            </a:r>
          </a:p>
          <a:p>
            <a:r>
              <a:rPr lang="hu-HU"/>
              <a:t>Tenzid és polimer keverékei</a:t>
            </a:r>
          </a:p>
          <a:p>
            <a:r>
              <a:rPr lang="hu-HU"/>
              <a:t>Olajok (nönényi és ásványi eredetű, formulázott apoláros folyadékok)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1) </a:t>
            </a:r>
            <a:r>
              <a:rPr lang="en-GB"/>
              <a:t>b</a:t>
            </a:r>
            <a:r>
              <a:rPr lang="hu-HU"/>
              <a:t>uilt-in: a hatóanyagot tartalmazó formuláció tartalmazza</a:t>
            </a:r>
            <a:r>
              <a:rPr lang="en-GB"/>
              <a:t> </a:t>
            </a:r>
            <a:r>
              <a:rPr lang="hu-HU"/>
              <a:t>az adjuvánst</a:t>
            </a:r>
          </a:p>
          <a:p>
            <a:r>
              <a:rPr lang="hu-HU"/>
              <a:t>2) tank-mix 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1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title=File%3AMarangoni_effect_experimental_demonstration.ogv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CMC felett micellák képződnek, amelyek alacsony koncentráció esetén alapvetően gömbalakúak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aggregációs szám alacsony koncentráció esetén 50-100 monomert jelent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micellaképződés dinamikus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körülményektől függően (hőmérséklet, só koncentráció, tenzid szerkezeti felépítése) más alakú micellák is létejönnek a tenzidkoncetráció függvényében</a:t>
            </a:r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gömb alakú micellák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tenzidek esetén a micella  sugara közel egyenlő a monomer alkil-láncának hosszúságával (small head groups jelentéktelen)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nem-ionos etoxilátumok esetében a micella sugarat meghatározza az alkillánc hossza és az etoxilálási fok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az aggregációs szám általában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micellák esetében az ellen-ionok a micella felszinéhez kötődnek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micella belseje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r</a:t>
            </a:r>
            <a:r>
              <a:rPr lang="hu-HU" sz="2800"/>
              <a:t>úd alakú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fényszórási eredmények megmagyarázásához nem volt elégséges a gömb micella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fényszórás mértéke, jellege függ a szögtől: aszimmetrikus alakzattal lehetett magyarázatot adni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l</a:t>
            </a:r>
            <a:r>
              <a:rPr lang="hu-HU" sz="2800"/>
              <a:t>emezes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moleula szerkezetétől függően kailakulhatnak lemezes (lamellar) szerkezetek: bilayer-ek, sheets-ek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röntgenezéssel megmérték a lamelláris szerkezetek dimenzióit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Kép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Kép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Kép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Kép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Kép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Kép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FICK első törvénye alapján</a:t>
            </a:r>
            <a:endParaRPr lang="en-GB" sz="280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Γ</a:t>
            </a:r>
            <a:r>
              <a:rPr lang="en-GB"/>
              <a:t>:</a:t>
            </a:r>
            <a:r>
              <a:rPr lang="hu-HU"/>
              <a:t> felületi többlet</a:t>
            </a:r>
            <a:r>
              <a:rPr lang="en-GB"/>
              <a:t>,</a:t>
            </a:r>
            <a:r>
              <a:rPr lang="hu-HU"/>
              <a:t> felületegységre eső tenzid mennyiség mólban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hu-HU"/>
              <a:t>: felületi boritottság mértéke (százalékos mutató)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NA</a:t>
            </a:r>
            <a:r>
              <a:rPr lang="en-GB"/>
              <a:t>:</a:t>
            </a:r>
            <a:r>
              <a:rPr lang="hu-HU"/>
              <a:t> Avogadro szám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D</a:t>
            </a:r>
            <a:r>
              <a:rPr lang="en-GB"/>
              <a:t>:</a:t>
            </a:r>
            <a:r>
              <a:rPr lang="hu-HU"/>
              <a:t> diffuziós koefficiens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C</a:t>
            </a:r>
            <a:r>
              <a:rPr lang="en-GB"/>
              <a:t>:</a:t>
            </a:r>
            <a:r>
              <a:rPr lang="hu-HU"/>
              <a:t> tenzid koncentráció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t</a:t>
            </a:r>
            <a:r>
              <a:rPr lang="en-GB"/>
              <a:t>:</a:t>
            </a:r>
            <a:r>
              <a:rPr lang="hu-HU"/>
              <a:t> idő, 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δ</a:t>
            </a:r>
            <a:r>
              <a:rPr lang="en-GB"/>
              <a:t>:</a:t>
            </a:r>
            <a:r>
              <a:rPr lang="hu-HU"/>
              <a:t> diffuziós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csep</a:t>
            </a:r>
            <a:r>
              <a:rPr lang="en-GB" sz="2800"/>
              <a:t>p</a:t>
            </a:r>
            <a:r>
              <a:rPr lang="hu-HU" sz="2800"/>
              <a:t>ek kialakulása a permetlé szorófejeken keresztüli áthaladása pillanatszerű: millisze</a:t>
            </a:r>
            <a:r>
              <a:rPr lang="en-GB" sz="2800"/>
              <a:t>k</a:t>
            </a:r>
            <a:r>
              <a:rPr lang="hu-HU" sz="2800"/>
              <a:t>undum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kezelt felülethez történő csepp-adhéziót, a felület nedvesedését  a dinamikus kontakt szög írja le, azaz végsősoron a felülethez történő adszorbeálódás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CMC</a:t>
            </a:r>
            <a:r>
              <a:rPr lang="hu-HU" sz="2800"/>
              <a:t> koncentráció felett a rendelkezésre álló monomer mennyiségét megszabja a micella képződés relaxációs ideje és annak felbomlási, megszünési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2 relaxációs  folyamat különböztethető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rövid: 10</a:t>
            </a:r>
            <a:r>
              <a:rPr lang="hu-HU" sz="2800" baseline="30000"/>
              <a:t>-8</a:t>
            </a:r>
            <a:r>
              <a:rPr lang="hu-HU" sz="2800"/>
              <a:t> – 10</a:t>
            </a:r>
            <a:r>
              <a:rPr lang="hu-HU" sz="2800" baseline="30000"/>
              <a:t>-3</a:t>
            </a:r>
            <a:r>
              <a:rPr lang="hu-HU" sz="2800"/>
              <a:t>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hosszú: 10</a:t>
            </a:r>
            <a:r>
              <a:rPr lang="hu-HU" sz="2800" baseline="30000"/>
              <a:t>-3 </a:t>
            </a:r>
            <a:r>
              <a:rPr lang="hu-HU" sz="280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gyakorlatban megfigyelték, hogy a dinamikus felületi feszültség gyakran kisebb magasabb etoxilálási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Nagyobb EO &gt;&gt; nagyobb </a:t>
            </a:r>
            <a:r>
              <a:rPr lang="en-GB" sz="2800"/>
              <a:t>CMC</a:t>
            </a: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nomália magyarázata:  kisebb micellákat képeznek: aggregációs szám, asszociációs fok kisebb</a:t>
            </a:r>
            <a:r>
              <a:rPr lang="en-GB" sz="2800"/>
              <a:t>,</a:t>
            </a:r>
            <a:r>
              <a:rPr lang="hu-HU" sz="2800"/>
              <a:t> mint rövidebb EO lán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e</a:t>
            </a:r>
            <a:r>
              <a:rPr lang="hu-HU" sz="280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í</a:t>
            </a:r>
            <a:r>
              <a:rPr lang="hu-HU" sz="2800"/>
              <a:t>gy magyarázható, hogy miér</a:t>
            </a:r>
            <a:r>
              <a:rPr lang="en-GB" sz="2800"/>
              <a:t>t</a:t>
            </a:r>
            <a:r>
              <a:rPr lang="hu-HU" sz="2800"/>
              <a:t> lehet alacsonyabb a dinamikus felületi feszültség hosszabb EO lánc esetén (ugyanazon</a:t>
            </a:r>
            <a:r>
              <a:rPr lang="en-GB" sz="2800"/>
              <a:t> </a:t>
            </a:r>
            <a:r>
              <a:rPr lang="hu-HU" sz="280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ugyanazon ionos csoportot tartalmazók esetében a micella élettartama csökken a hidrofób alkilánc hosszának csökkentésekor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az alkil-lánc elágazása fontos szerephez jut a micella élettartamának alakulásában</a:t>
            </a:r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nem csak a micella élettartama fontos, hanem a mérete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nagyobb micella méret jobb szolubilizáló képességet jelent</a:t>
            </a:r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deposit (lerakódás) kialakulásában, az esőállóságban (tartósság) és a hatóanyag szolubilizációjában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szolubilizácó a hatóanyag molekuláinak akt</a:t>
            </a:r>
            <a:r>
              <a:rPr lang="en-GB" sz="2800"/>
              <a:t>í</a:t>
            </a:r>
            <a:r>
              <a:rPr lang="hu-HU" sz="280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ez a transzport a sisztemikus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kritikus csomag paraméter (crtical packing paraméter) használata  az aggregált szerkezet alakjának becsléséhez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gömb alakú micellát alkossa n darab monomer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térfogata: </a:t>
            </a:r>
            <a:r>
              <a:rPr lang="hu-HU" sz="2800"/>
              <a:t>4/3 π r</a:t>
            </a:r>
            <a:r>
              <a:rPr lang="hu-HU" sz="2800" baseline="30000"/>
              <a:t>3</a:t>
            </a:r>
            <a:r>
              <a:rPr lang="hu-HU" sz="2800"/>
              <a:t>= n v </a:t>
            </a:r>
            <a:r>
              <a:rPr lang="fr-FR" sz="2800"/>
              <a:t>ahol v egy molekula térfogata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felszíne: </a:t>
            </a:r>
            <a:r>
              <a:rPr lang="hu-HU" sz="2800"/>
              <a:t>4πr</a:t>
            </a:r>
            <a:r>
              <a:rPr lang="hu-HU" sz="2800" baseline="30000"/>
              <a:t>2</a:t>
            </a:r>
            <a:r>
              <a:rPr lang="hu-HU" sz="2800"/>
              <a:t>= n a</a:t>
            </a:r>
            <a:r>
              <a:rPr lang="hu-HU" sz="2800" baseline="-25000"/>
              <a:t>0</a:t>
            </a:r>
            <a:r>
              <a:rPr lang="hu-HU" sz="2800"/>
              <a:t> ahol a</a:t>
            </a:r>
            <a:r>
              <a:rPr lang="hu-HU" sz="2800" baseline="-25000"/>
              <a:t>0 </a:t>
            </a:r>
            <a:r>
              <a:rPr lang="fr-FR" sz="2800"/>
              <a:t>a hidrofiil fej keresztmetszete</a:t>
            </a:r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18C7D6-3E98-4958-9420-2BC59CBB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Határfelületek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C0833E-3424-4804-95ED-16F07D98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szorófejes</a:t>
            </a:r>
            <a:r>
              <a:rPr lang="hu-HU" dirty="0"/>
              <a:t> cseppképzés esetén 2 határfelület  játszik fő </a:t>
            </a:r>
            <a:r>
              <a:rPr lang="hu-HU" dirty="0" err="1"/>
              <a:t>szerepetazok</a:t>
            </a:r>
            <a:r>
              <a:rPr lang="hu-HU" dirty="0"/>
              <a:t> kialakulásában illetve sorsában</a:t>
            </a:r>
          </a:p>
          <a:p>
            <a:pPr lvl="1"/>
            <a:r>
              <a:rPr lang="hu-HU" dirty="0"/>
              <a:t>Permetlé/levegő határfelület</a:t>
            </a:r>
          </a:p>
          <a:p>
            <a:pPr lvl="1"/>
            <a:r>
              <a:rPr lang="hu-HU" dirty="0"/>
              <a:t>Cseppecske/levél határfelület</a:t>
            </a:r>
          </a:p>
          <a:p>
            <a:pPr lvl="1"/>
            <a:endParaRPr lang="hu-HU" dirty="0"/>
          </a:p>
          <a:p>
            <a:pPr marL="457200" lvl="1" indent="0">
              <a:buNone/>
            </a:pPr>
            <a:r>
              <a:rPr lang="hu-HU" dirty="0"/>
              <a:t>2 felületi feszültség: oldat/levegő felületi feszültség és szilárd/folyadék határfelületi feszültség  &gt;&gt;  kontakt szög mérés</a:t>
            </a:r>
          </a:p>
          <a:p>
            <a:pPr marL="457200" lvl="1" indent="0">
              <a:buNone/>
            </a:pPr>
            <a:endParaRPr lang="hu-HU" dirty="0"/>
          </a:p>
          <a:p>
            <a:pPr marL="457200" lvl="1" indent="0">
              <a:buNone/>
            </a:pPr>
            <a:r>
              <a:rPr lang="hu-HU" dirty="0"/>
              <a:t>Mindként feszültséget dinamikus feltéttelek mellett kell vizsgálni.</a:t>
            </a:r>
          </a:p>
          <a:p>
            <a:pPr marL="457200" lvl="1" indent="0">
              <a:buNone/>
            </a:pPr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</a:t>
            </a:r>
            <a:r>
              <a:rPr lang="hu-HU" dirty="0" err="1"/>
              <a:t>tipusú</a:t>
            </a:r>
            <a:r>
              <a:rPr lang="hu-HU" dirty="0"/>
              <a:t> </a:t>
            </a:r>
            <a:r>
              <a:rPr lang="hu-HU" dirty="0" err="1"/>
              <a:t>adjuvánsok</a:t>
            </a:r>
            <a:r>
              <a:rPr lang="hu-HU" dirty="0"/>
              <a:t> mindkettőt befolyásolják</a:t>
            </a:r>
          </a:p>
        </p:txBody>
      </p:sp>
    </p:spTree>
    <p:extLst>
      <p:ext uri="{BB962C8B-B14F-4D97-AF65-F5344CB8AC3E}">
        <p14:creationId xmlns:p14="http://schemas.microsoft.com/office/powerpoint/2010/main" val="3685307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F06A9A-A775-4338-818F-9117E1B2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Kölcsönhatások sematikus bemutatása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25F76D5-39F9-4615-A7D1-28BE6E80C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8BF433-A9B8-4196-8E48-9E54D816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Cseppképzési idő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B8B622-823D-4AC3-884F-EF6604AF6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szorófej</a:t>
            </a:r>
            <a:r>
              <a:rPr lang="hu-HU" dirty="0"/>
              <a:t> </a:t>
            </a:r>
            <a:r>
              <a:rPr lang="hu-HU" dirty="0" err="1"/>
              <a:t>nyilásán</a:t>
            </a:r>
            <a:r>
              <a:rPr lang="hu-HU" dirty="0"/>
              <a:t> keresztül haladó permetlére erő hat: hidrosztatikus nyomás</a:t>
            </a:r>
          </a:p>
          <a:p>
            <a:r>
              <a:rPr lang="hu-HU" dirty="0"/>
              <a:t>Ha a cseppképzés ideje nagy (&gt; 1 perc) a csepp térfogata függ a felületi feszültségtől, a permetlé viszkozitásától és a </a:t>
            </a:r>
            <a:r>
              <a:rPr lang="hu-HU" dirty="0" err="1"/>
              <a:t>nyilás</a:t>
            </a:r>
            <a:r>
              <a:rPr lang="hu-HU" dirty="0"/>
              <a:t> dimenzióitól de gyakorlatilag független az időtől  </a:t>
            </a:r>
          </a:p>
          <a:p>
            <a:pPr lvl="1"/>
            <a:r>
              <a:rPr lang="hu-HU" dirty="0"/>
              <a:t>Ez az alapja  a </a:t>
            </a:r>
            <a:r>
              <a:rPr lang="hu-HU" dirty="0" err="1"/>
              <a:t>kapillárisos</a:t>
            </a:r>
            <a:r>
              <a:rPr lang="hu-HU" dirty="0"/>
              <a:t> felületi feszültség mérésnek</a:t>
            </a:r>
          </a:p>
          <a:p>
            <a:pPr lvl="1"/>
            <a:endParaRPr lang="hu-HU" dirty="0"/>
          </a:p>
          <a:p>
            <a:pPr marL="457200" lvl="1" indent="0">
              <a:buNone/>
            </a:pPr>
            <a:r>
              <a:rPr lang="hu-HU" dirty="0"/>
              <a:t>Ha az időtartam rövid (&lt;1 perc): a csepp térfogat összetett módon függ a képződési időtől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9170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FFCC8C-4F16-42EB-828E-EFC7A537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Rövid idejű cseppképzés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7F7A09-5F78-4887-9184-6A8ACC4A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Amikor nagyon gyorsan halad át a folyadék a szórófej nyílásán</a:t>
            </a:r>
          </a:p>
          <a:p>
            <a:r>
              <a:rPr lang="hu-HU" dirty="0"/>
              <a:t>A folyadék-áram(JET) felbomlik cseppekre a felületi erők hatására amikor kilép a </a:t>
            </a:r>
            <a:r>
              <a:rPr lang="hu-HU" dirty="0" err="1"/>
              <a:t>szorófejből</a:t>
            </a:r>
            <a:endParaRPr lang="hu-HU" dirty="0"/>
          </a:p>
          <a:p>
            <a:r>
              <a:rPr lang="hu-HU" dirty="0"/>
              <a:t>A csepp felületi energiája kisebb mint a kevésbé szimmetrikus alakzaté (például henger)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769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A6B9F1-C5D2-402D-91F7-8BE4CB37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Csepphalmaz </a:t>
            </a:r>
            <a:r>
              <a:rPr lang="hu-HU" dirty="0" err="1"/>
              <a:t>polidiszperz</a:t>
            </a:r>
            <a:r>
              <a:rPr lang="hu-HU" dirty="0"/>
              <a:t>: cseppspektrum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D946A4-A1ED-43BF-931D-45D790A9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Amikor a henger hossza (L) meghaladja  a kerületét (2</a:t>
            </a:r>
            <a:r>
              <a:rPr lang="el-GR" dirty="0"/>
              <a:t>π</a:t>
            </a:r>
            <a:r>
              <a:rPr lang="hu-HU" dirty="0"/>
              <a:t>r), akkor felbomlik cseppekre</a:t>
            </a:r>
          </a:p>
          <a:p>
            <a:r>
              <a:rPr lang="hu-HU" dirty="0"/>
              <a:t>Nagyon hosszú henger ( 9/2)*</a:t>
            </a:r>
            <a:r>
              <a:rPr lang="el-GR" dirty="0"/>
              <a:t>π</a:t>
            </a:r>
            <a:r>
              <a:rPr lang="hu-HU" dirty="0"/>
              <a:t> r</a:t>
            </a:r>
            <a:r>
              <a:rPr lang="hu-HU" baseline="30000" dirty="0"/>
              <a:t>3</a:t>
            </a:r>
            <a:r>
              <a:rPr lang="hu-HU" dirty="0"/>
              <a:t> térfogatú cseppekre osztódik</a:t>
            </a:r>
          </a:p>
          <a:p>
            <a:r>
              <a:rPr lang="hu-HU" dirty="0"/>
              <a:t>Két nem egyenlő méretű gömb összefelülete kisebb mint két egyenlő méretű azonos össztérfogat esetén: ezért </a:t>
            </a:r>
            <a:r>
              <a:rPr lang="hu-HU" dirty="0" err="1"/>
              <a:t>polidiszperz</a:t>
            </a:r>
            <a:r>
              <a:rPr lang="hu-HU" dirty="0"/>
              <a:t> csepphalmaz kialakulása a valószínű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32252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A83191-4B5D-44B3-939C-3060D41D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Tenzidek</a:t>
            </a:r>
            <a:r>
              <a:rPr lang="hu-HU" dirty="0"/>
              <a:t> és polimerek hatása a cseppspektrumra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5AA9C3-D7DA-4895-9350-E04F7A0E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cseppspektrum „szabályozása” fontos:</a:t>
            </a:r>
          </a:p>
          <a:p>
            <a:pPr lvl="1"/>
            <a:r>
              <a:rPr lang="hu-HU" dirty="0"/>
              <a:t>A megfelelő adhézió biztosításáért</a:t>
            </a:r>
          </a:p>
          <a:p>
            <a:pPr lvl="1"/>
            <a:r>
              <a:rPr lang="hu-HU" dirty="0"/>
              <a:t>A megfelelő retencióért</a:t>
            </a:r>
          </a:p>
          <a:p>
            <a:pPr lvl="1"/>
            <a:r>
              <a:rPr lang="hu-HU" dirty="0"/>
              <a:t>Az elsodródás  megelőzéséért</a:t>
            </a:r>
          </a:p>
          <a:p>
            <a:pPr lvl="1"/>
            <a:endParaRPr lang="hu-HU" dirty="0"/>
          </a:p>
          <a:p>
            <a:pPr lvl="1"/>
            <a:r>
              <a:rPr lang="hu-HU" dirty="0" err="1"/>
              <a:t>Tenzidekkel</a:t>
            </a:r>
            <a:r>
              <a:rPr lang="hu-HU" dirty="0"/>
              <a:t> és polimerekkel szabályozhatjuk a cseppspektrumot</a:t>
            </a:r>
          </a:p>
        </p:txBody>
      </p:sp>
    </p:spTree>
    <p:extLst>
      <p:ext uri="{BB962C8B-B14F-4D97-AF65-F5344CB8AC3E}">
        <p14:creationId xmlns:p14="http://schemas.microsoft.com/office/powerpoint/2010/main" val="1906782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423AB6-16C3-4DC5-9D53-9E408E4F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Tenziddel</a:t>
            </a:r>
            <a:r>
              <a:rPr lang="hu-HU" dirty="0"/>
              <a:t> a </a:t>
            </a:r>
            <a:r>
              <a:rPr lang="hu-HU" dirty="0" err="1"/>
              <a:t>csepméretért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667591-74A1-405E-968F-3B308056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csökkenti a felületi feszültséget</a:t>
            </a:r>
          </a:p>
          <a:p>
            <a:r>
              <a:rPr lang="hu-HU" dirty="0"/>
              <a:t>Ez kisebb cseppek kialakulását lehetővé teszi</a:t>
            </a:r>
          </a:p>
          <a:p>
            <a:r>
              <a:rPr lang="hu-HU" dirty="0"/>
              <a:t>A cseppátmerő egyenesen arányos  a folyadék felületi feszültségével</a:t>
            </a:r>
          </a:p>
          <a:p>
            <a:r>
              <a:rPr lang="hu-HU" dirty="0"/>
              <a:t>A cseppképzés nagyon gyors: ezért dinamikus effektusokat kell figyelembe venni  (</a:t>
            </a:r>
            <a:r>
              <a:rPr lang="hu-HU" dirty="0" err="1"/>
              <a:t>tenzid</a:t>
            </a:r>
            <a:r>
              <a:rPr lang="hu-HU" dirty="0"/>
              <a:t> molekulák adszorpciójának és </a:t>
            </a:r>
            <a:r>
              <a:rPr lang="hu-HU" dirty="0" err="1"/>
              <a:t>diffuziójának</a:t>
            </a:r>
            <a:r>
              <a:rPr lang="hu-HU" dirty="0"/>
              <a:t> sebessége)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560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F0B81-0D62-4412-93DC-B93DE8B5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Micellák szerepe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4E3F6E-331F-41E5-82AB-9ED1B782D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Nem egyszerűen csak a molekulaméret (monomer)  (</a:t>
            </a:r>
            <a:r>
              <a:rPr lang="hu-HU" dirty="0" err="1"/>
              <a:t>diffuziós</a:t>
            </a:r>
            <a:r>
              <a:rPr lang="hu-HU" dirty="0"/>
              <a:t> koefficiens) hanem a micellák élettartama az oldatban is jelentős szerepel bír.</a:t>
            </a:r>
          </a:p>
          <a:p>
            <a:r>
              <a:rPr lang="hu-HU" dirty="0"/>
              <a:t>Rövidebb élettartam a monomerek gyorsabb rendelkezésre állását jelenti ez pedig 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4079159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F16132-07E3-4DB2-8F1A-048577A4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Micella hatás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CF6022-9E7F-44C0-A489-F8B889CE9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Magasabb </a:t>
            </a:r>
            <a:r>
              <a:rPr lang="hu-HU" dirty="0" err="1"/>
              <a:t>cmc-jű</a:t>
            </a:r>
            <a:r>
              <a:rPr lang="hu-HU" dirty="0"/>
              <a:t> (nagyobb HLB-</a:t>
            </a:r>
            <a:r>
              <a:rPr lang="hu-HU" dirty="0" err="1"/>
              <a:t>jű</a:t>
            </a:r>
            <a:r>
              <a:rPr lang="hu-HU" dirty="0"/>
              <a:t>) </a:t>
            </a:r>
            <a:r>
              <a:rPr lang="hu-HU" dirty="0" err="1"/>
              <a:t>tenzid</a:t>
            </a:r>
            <a:r>
              <a:rPr lang="hu-HU" dirty="0"/>
              <a:t> hatásosabb lehet a felületi </a:t>
            </a:r>
          </a:p>
          <a:p>
            <a:r>
              <a:rPr lang="hu-HU" dirty="0"/>
              <a:t>Feszültség csökkentésében mint az alacsonyabb </a:t>
            </a:r>
            <a:r>
              <a:rPr lang="hu-HU" dirty="0" err="1"/>
              <a:t>cmc-jű</a:t>
            </a:r>
            <a:endParaRPr lang="hu-HU" dirty="0"/>
          </a:p>
          <a:p>
            <a:r>
              <a:rPr lang="hu-HU" dirty="0"/>
              <a:t>Ha a </a:t>
            </a:r>
            <a:r>
              <a:rPr lang="hu-HU" dirty="0" err="1"/>
              <a:t>tenzid</a:t>
            </a:r>
            <a:r>
              <a:rPr lang="hu-HU" dirty="0"/>
              <a:t> réteg képződésének (adszorpciójának) ideje hosszabb mint a folyadék cseppekre történő felbomlásának ideje, akkor a külön hozzáadott </a:t>
            </a:r>
            <a:r>
              <a:rPr lang="hu-HU" dirty="0" err="1"/>
              <a:t>tenzid</a:t>
            </a:r>
            <a:r>
              <a:rPr lang="hu-HU" dirty="0"/>
              <a:t>  kis hatással </a:t>
            </a:r>
            <a:r>
              <a:rPr lang="hu-HU" dirty="0" err="1"/>
              <a:t>bir</a:t>
            </a:r>
            <a:r>
              <a:rPr lang="hu-HU" dirty="0"/>
              <a:t> a cseppspektrumra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molekula gyorsabb adszorpciója  nagyobb </a:t>
            </a:r>
            <a:r>
              <a:rPr lang="hu-HU" dirty="0" err="1"/>
              <a:t>hatáásal</a:t>
            </a:r>
            <a:r>
              <a:rPr lang="hu-HU" dirty="0"/>
              <a:t> befolyásolja spektrumot</a:t>
            </a:r>
          </a:p>
          <a:p>
            <a:r>
              <a:rPr lang="hu-HU" dirty="0"/>
              <a:t>Finomabb cseppspektrumhoz megfelelően alacsony dinamikus felületi feszültség kell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919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95FA8-C265-46A0-B3E8-C7C1A4BB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Dinamikus felületi feszültség, gyors </a:t>
            </a:r>
            <a:r>
              <a:rPr lang="hu-HU" dirty="0" err="1"/>
              <a:t>jet</a:t>
            </a:r>
            <a:r>
              <a:rPr lang="hu-HU" dirty="0"/>
              <a:t> képződése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4430CF-0FF9-4976-ACF7-9FA6D3212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Meghatározható maximum buboréknyomás módszerrel</a:t>
            </a:r>
          </a:p>
          <a:p>
            <a:endParaRPr lang="hu-HU" dirty="0"/>
          </a:p>
          <a:p>
            <a:r>
              <a:rPr lang="hu-HU" dirty="0"/>
              <a:t>Gyors </a:t>
            </a:r>
            <a:r>
              <a:rPr lang="hu-HU" dirty="0" err="1"/>
              <a:t>jet</a:t>
            </a:r>
            <a:r>
              <a:rPr lang="hu-HU" dirty="0"/>
              <a:t>(sugár) esetén  a szituáció nagyon komplex, összetett lehet</a:t>
            </a:r>
          </a:p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molekulák gyors adszorpciója nélkülözhetetlen különösen a </a:t>
            </a:r>
            <a:r>
              <a:rPr lang="hu-HU" dirty="0" err="1"/>
              <a:t>a</a:t>
            </a:r>
            <a:r>
              <a:rPr lang="hu-HU" dirty="0"/>
              <a:t> </a:t>
            </a:r>
            <a:r>
              <a:rPr lang="hu-HU" dirty="0" err="1"/>
              <a:t>fuvókábó</a:t>
            </a:r>
            <a:r>
              <a:rPr lang="hu-HU" dirty="0"/>
              <a:t>(</a:t>
            </a:r>
            <a:r>
              <a:rPr lang="hu-HU" dirty="0" err="1"/>
              <a:t>szorófejből</a:t>
            </a:r>
            <a:r>
              <a:rPr lang="hu-HU" dirty="0"/>
              <a:t>) kilépő gyors folyadéksugarak esetén </a:t>
            </a:r>
          </a:p>
          <a:p>
            <a:r>
              <a:rPr lang="hu-HU" dirty="0"/>
              <a:t>A molekuláknak gyorsan szét kell oszlaniuk, terülniük a sugár még burkolatlan  részein</a:t>
            </a:r>
          </a:p>
          <a:p>
            <a:r>
              <a:rPr lang="hu-HU" dirty="0"/>
              <a:t>. Ez a MARANGONI  effektus egy formája)</a:t>
            </a:r>
          </a:p>
        </p:txBody>
      </p:sp>
    </p:spTree>
    <p:extLst>
      <p:ext uri="{BB962C8B-B14F-4D97-AF65-F5344CB8AC3E}">
        <p14:creationId xmlns:p14="http://schemas.microsoft.com/office/powerpoint/2010/main" val="1741515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96892E-0B34-4607-86A1-FBB8D79A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Marangoni</a:t>
            </a:r>
            <a:r>
              <a:rPr lang="hu-HU" dirty="0"/>
              <a:t> hatás: felületi feszültség változása áramlást, mozgást idéz elő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4D7AFA-95EC-41ED-A6D1-4F4E7A34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https://commons.wikimedia.org/w/index.php?title=File%3AMarangoni_effect_experimental_demonstration.ogv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0151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052963-1F59-487D-ABF0-027DA48B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Tenzid</a:t>
            </a:r>
            <a:r>
              <a:rPr lang="hu-HU" dirty="0"/>
              <a:t> molekulák „szétterülése” egy gyors </a:t>
            </a:r>
            <a:r>
              <a:rPr lang="hu-HU" dirty="0" err="1"/>
              <a:t>folyadéksugaron</a:t>
            </a:r>
            <a:r>
              <a:rPr lang="hu-HU" dirty="0"/>
              <a:t>  Sematikus ábrázolás 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D123FE2-047B-45E9-80D4-6BA65A80A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9E1B3E-D98B-42AB-BA47-7FFFD906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Polimerek hatása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7F6221-A0E1-4760-90F1-ADCD6E6EE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magas molekulatömegű polimerek </a:t>
            </a:r>
            <a:r>
              <a:rPr lang="hu-HU" dirty="0" err="1"/>
              <a:t>elsodrodást</a:t>
            </a:r>
            <a:r>
              <a:rPr lang="hu-HU" dirty="0"/>
              <a:t> gátló hatással rendelkeznek</a:t>
            </a:r>
          </a:p>
          <a:p>
            <a:r>
              <a:rPr lang="hu-HU" dirty="0"/>
              <a:t>A vízoldható magas molekulatömegű polimerek nagyobb cseppek képződésének kedveznek</a:t>
            </a:r>
          </a:p>
          <a:p>
            <a:r>
              <a:rPr lang="hu-HU" dirty="0"/>
              <a:t>Ok: viszkozitás  gyors  növekedése  amint a polimer koncentráció  elegendően nagy ahhoz ,hogy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1030144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LeafCrossSection(Water)">
            <a:extLst>
              <a:ext uri="{FF2B5EF4-FFF2-40B4-BE49-F238E27FC236}">
                <a16:creationId xmlns:a16="http://schemas.microsoft.com/office/drawing/2014/main" id="{96710B8A-A7D7-4498-A575-2990F764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440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B2122BF7-AA70-4E2E-A51F-B6362941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  <a:ea typeface="MS PGothic" panose="020B0600070205080204" pitchFamily="34" charset="-128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807F8C3-B6C0-43B4-9A4D-606C02E1A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AEE4006-E013-444D-803B-B245FFB1D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4" name="Picture 4" descr="LeafCrossSection(Super) (2)">
            <a:extLst>
              <a:ext uri="{FF2B5EF4-FFF2-40B4-BE49-F238E27FC236}">
                <a16:creationId xmlns:a16="http://schemas.microsoft.com/office/drawing/2014/main" id="{5C492A00-FDD5-4C30-9031-F84C9534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>
            <a:extLst>
              <a:ext uri="{FF2B5EF4-FFF2-40B4-BE49-F238E27FC236}">
                <a16:creationId xmlns:a16="http://schemas.microsoft.com/office/drawing/2014/main" id="{1ED61E13-82DE-4437-9333-10CC88024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624034F-FEDA-4A2A-839C-D2014D869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7060DB0-35DB-41A6-8D3B-8C4A039FF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6" name="Picture 4" descr="LeafCrossSection(Sticker) (2)">
            <a:extLst>
              <a:ext uri="{FF2B5EF4-FFF2-40B4-BE49-F238E27FC236}">
                <a16:creationId xmlns:a16="http://schemas.microsoft.com/office/drawing/2014/main" id="{0EFEE060-899E-4A16-96C3-9AA52C48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5">
            <a:extLst>
              <a:ext uri="{FF2B5EF4-FFF2-40B4-BE49-F238E27FC236}">
                <a16:creationId xmlns:a16="http://schemas.microsoft.com/office/drawing/2014/main" id="{AEA0A563-E856-413D-86DF-FBD4298D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13E3AB8B-6DF4-4B94-BB7F-816619A33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0"/>
            <a:ext cx="815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65539" name="Picture 3" descr="LeafCrossSection(Ordinary)NIS">
            <a:extLst>
              <a:ext uri="{FF2B5EF4-FFF2-40B4-BE49-F238E27FC236}">
                <a16:creationId xmlns:a16="http://schemas.microsoft.com/office/drawing/2014/main" id="{CDD4293C-B69E-4CA7-8E73-6934CD2F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5249C9AC-1FE3-4764-B065-72D6ED67E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C86CF20-F752-4C10-B653-44614E17C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9CD20C2-3D09-46D0-BDA5-525A54AD4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4" name="Picture 4" descr="LeafCrossSection(CropOil) (2)">
            <a:extLst>
              <a:ext uri="{FF2B5EF4-FFF2-40B4-BE49-F238E27FC236}">
                <a16:creationId xmlns:a16="http://schemas.microsoft.com/office/drawing/2014/main" id="{B6D25A77-8C8B-4985-ACEF-30978B3B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 Box 5">
            <a:extLst>
              <a:ext uri="{FF2B5EF4-FFF2-40B4-BE49-F238E27FC236}">
                <a16:creationId xmlns:a16="http://schemas.microsoft.com/office/drawing/2014/main" id="{31837307-D752-46EF-9D2E-C749109A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  <p:grpSp>
        <p:nvGrpSpPr>
          <p:cNvPr id="66566" name="Group 6">
            <a:extLst>
              <a:ext uri="{FF2B5EF4-FFF2-40B4-BE49-F238E27FC236}">
                <a16:creationId xmlns:a16="http://schemas.microsoft.com/office/drawing/2014/main" id="{ADF1F479-7B2D-44F9-A6B9-D1638ED9E278}"/>
              </a:ext>
            </a:extLst>
          </p:cNvPr>
          <p:cNvGrpSpPr>
            <a:grpSpLocks/>
          </p:cNvGrpSpPr>
          <p:nvPr/>
        </p:nvGrpSpPr>
        <p:grpSpPr bwMode="auto">
          <a:xfrm>
            <a:off x="9328150" y="5829300"/>
            <a:ext cx="1187450" cy="878840"/>
            <a:chOff x="7956" y="13559"/>
            <a:chExt cx="1870" cy="1384"/>
          </a:xfrm>
        </p:grpSpPr>
        <p:pic>
          <p:nvPicPr>
            <p:cNvPr id="66567" name="Picture 7" descr="logo">
              <a:extLst>
                <a:ext uri="{FF2B5EF4-FFF2-40B4-BE49-F238E27FC236}">
                  <a16:creationId xmlns:a16="http://schemas.microsoft.com/office/drawing/2014/main" id="{6F72F862-B088-456C-8FFB-88FBB6921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" y="13559"/>
              <a:ext cx="1870" cy="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6E3BE1AC-E61E-4209-83C7-4F3403643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4" y="14594"/>
              <a:ext cx="171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413 Main Street</a:t>
              </a:r>
              <a:br>
                <a:rPr lang="en-US" altLang="en-US" sz="900">
                  <a:latin typeface="Arial" panose="020B0604020202020204" pitchFamily="34" charset="0"/>
                </a:rPr>
              </a:br>
              <a:r>
                <a:rPr lang="en-US" altLang="en-US" sz="900">
                  <a:latin typeface="Arial" panose="020B0604020202020204" pitchFamily="34" charset="0"/>
                </a:rPr>
                <a:t>Severn, NC 27877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10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72EE23-F5ED-47EA-BB21-E41091DA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Kategoriák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8FE13A-A913-4D2E-A7C6-1A52A08A0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  <a:buSzPct val="70000"/>
              <a:defRPr/>
            </a:pPr>
            <a:r>
              <a:rPr lang="en-US" altLang="en-US" sz="3200" dirty="0">
                <a:ea typeface="ヒラギノ角ゴ ProN W3"/>
                <a:cs typeface="ヒラギノ角ゴ ProN W3"/>
                <a:sym typeface="Gill Sans"/>
              </a:rPr>
              <a:t>Adjuvant Categories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Utility Modifiers 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Spray Modifiers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Activators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7D30A51-66D9-4FF3-989D-6EF3C47FB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kategoriák</a:t>
            </a:r>
            <a:endParaRPr lang="hu-HU" dirty="0"/>
          </a:p>
          <a:p>
            <a:pPr lvl="1"/>
            <a:r>
              <a:rPr lang="hu-HU" dirty="0"/>
              <a:t>Használhatóság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/>
              <a:t>Permet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 err="1"/>
              <a:t>Aktivátorok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353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309FE-B3D0-4F2C-8B0B-4A6370F2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Utilility</a:t>
            </a:r>
            <a:r>
              <a:rPr lang="hu-HU" dirty="0"/>
              <a:t> </a:t>
            </a:r>
            <a:r>
              <a:rPr lang="hu-HU" dirty="0" err="1"/>
              <a:t>adjuvánsok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71A51A-79A8-4552-9030-B92F8C3F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 sz="3500" dirty="0"/>
              <a:t>Víz-kondicionálók</a:t>
            </a:r>
            <a:endParaRPr lang="en-US" altLang="en-US" sz="3500" dirty="0"/>
          </a:p>
          <a:p>
            <a:pPr lvl="1"/>
            <a:r>
              <a:rPr lang="en-US" altLang="en-US" sz="3000" dirty="0"/>
              <a:t>AMS </a:t>
            </a:r>
            <a:r>
              <a:rPr lang="en-US" altLang="en-US" sz="2800" dirty="0"/>
              <a:t>(water conditioner &amp; activator) </a:t>
            </a:r>
            <a:endParaRPr lang="en-US" altLang="en-US" sz="3000" dirty="0"/>
          </a:p>
          <a:p>
            <a:pPr lvl="1"/>
            <a:r>
              <a:rPr lang="en-US" altLang="en-US" sz="3000" dirty="0"/>
              <a:t>Acidifiers &amp; Buffers</a:t>
            </a:r>
            <a:endParaRPr lang="hu-HU" altLang="en-US" sz="3000" dirty="0"/>
          </a:p>
          <a:p>
            <a:pPr lvl="1"/>
            <a:r>
              <a:rPr lang="hu-HU" altLang="en-US" sz="3000" dirty="0" err="1"/>
              <a:t>vizlágyitók</a:t>
            </a:r>
            <a:endParaRPr lang="en-US" altLang="en-US" sz="3000" dirty="0"/>
          </a:p>
          <a:p>
            <a:pPr lvl="1"/>
            <a:endParaRPr lang="en-US" altLang="en-US" sz="3000" dirty="0"/>
          </a:p>
          <a:p>
            <a:r>
              <a:rPr lang="hu-HU" altLang="en-US" sz="3500" dirty="0"/>
              <a:t>Kompatibilitás fokozók</a:t>
            </a:r>
            <a:endParaRPr lang="en-US" altLang="en-US" sz="3500" dirty="0"/>
          </a:p>
          <a:p>
            <a:endParaRPr lang="en-US" altLang="en-US" sz="3500" dirty="0"/>
          </a:p>
          <a:p>
            <a:r>
              <a:rPr lang="hu-HU" altLang="en-US" sz="3500" dirty="0"/>
              <a:t>Habzásgátlók, habtörők</a:t>
            </a:r>
            <a:endParaRPr lang="en-US" altLang="en-US" sz="35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579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4548F-5B1A-479E-A981-F2DD214B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Kompatibilitás fokozó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A2D4FF-5C69-4279-9604-48FF1E71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hu-HU" altLang="en-US" sz="3200" dirty="0"/>
              <a:t>Javítja illetve biztosítja a fizikai kompatibilitást</a:t>
            </a:r>
            <a:endParaRPr lang="en-US" altLang="en-US" sz="3200" dirty="0"/>
          </a:p>
          <a:p>
            <a:pPr lvl="2"/>
            <a:r>
              <a:rPr lang="hu-HU" altLang="en-US" sz="2800" dirty="0"/>
              <a:t>Növényvédőszerek között</a:t>
            </a:r>
            <a:endParaRPr lang="en-US" altLang="en-US" sz="2800" dirty="0"/>
          </a:p>
          <a:p>
            <a:pPr lvl="2"/>
            <a:r>
              <a:rPr lang="hu-HU" altLang="en-US" sz="2800" dirty="0"/>
              <a:t>Növényvédőszerek és műtrágya-készítmények</a:t>
            </a:r>
            <a:r>
              <a:rPr lang="en-US" altLang="en-US" sz="2800" dirty="0"/>
              <a:t>(UAN &amp; ATS</a:t>
            </a:r>
            <a:r>
              <a:rPr lang="hu-HU" altLang="en-US" sz="2800" dirty="0"/>
              <a:t> </a:t>
            </a:r>
            <a:r>
              <a:rPr lang="hu-HU" altLang="en-US" sz="2800" dirty="0" err="1"/>
              <a:t>stb</a:t>
            </a:r>
            <a:r>
              <a:rPr lang="en-US" altLang="en-US" sz="2800" dirty="0"/>
              <a:t>)</a:t>
            </a:r>
            <a:r>
              <a:rPr lang="hu-HU" altLang="en-US" sz="2800" dirty="0"/>
              <a:t> között</a:t>
            </a:r>
            <a:endParaRPr lang="en-US" altLang="en-US" sz="2800" dirty="0"/>
          </a:p>
          <a:p>
            <a:pPr lvl="1">
              <a:buNone/>
            </a:pPr>
            <a:r>
              <a:rPr lang="en-US" altLang="en-US" sz="3200" dirty="0"/>
              <a:t>	</a:t>
            </a:r>
            <a:r>
              <a:rPr lang="en-US" altLang="en-US" sz="1100" dirty="0"/>
              <a:t>		</a:t>
            </a:r>
            <a:endParaRPr lang="en-US" altLang="en-US" sz="900" dirty="0"/>
          </a:p>
          <a:p>
            <a:pPr lvl="1">
              <a:buNone/>
            </a:pPr>
            <a:r>
              <a:rPr lang="hu-HU" altLang="en-US" sz="3200" dirty="0"/>
              <a:t>Javítja/javíthatja a stabilitást</a:t>
            </a:r>
            <a:endParaRPr lang="en-US" altLang="en-US" sz="3200" dirty="0"/>
          </a:p>
          <a:p>
            <a:pPr lvl="2"/>
            <a:r>
              <a:rPr lang="en-US" altLang="en-US" sz="2800" dirty="0"/>
              <a:t>Use-rate &amp; time</a:t>
            </a:r>
          </a:p>
          <a:p>
            <a:pPr lvl="1">
              <a:buNone/>
            </a:pPr>
            <a:endParaRPr lang="en-US" altLang="en-US" sz="3200" dirty="0"/>
          </a:p>
          <a:p>
            <a:pPr lvl="1">
              <a:buNone/>
            </a:pPr>
            <a:r>
              <a:rPr lang="hu-HU" altLang="en-US" sz="3200" dirty="0"/>
              <a:t>Elősegíti a tisztitást</a:t>
            </a:r>
            <a:r>
              <a:rPr lang="en-US" altLang="en-US" sz="3200" dirty="0"/>
              <a:t>&amp; </a:t>
            </a:r>
            <a:r>
              <a:rPr lang="hu-HU" altLang="en-US" sz="3200" dirty="0"/>
              <a:t>csökkenti a</a:t>
            </a:r>
            <a:r>
              <a:rPr lang="en-US" altLang="en-US" sz="3200" dirty="0"/>
              <a:t> </a:t>
            </a:r>
            <a:r>
              <a:rPr lang="hu-HU" altLang="en-US" sz="3200" dirty="0"/>
              <a:t>keresztszennyezést</a:t>
            </a:r>
            <a:endParaRPr lang="en-US" altLang="en-US" sz="32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7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7652DF-1DF6-48F2-8D95-561E0E84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Spray </a:t>
            </a:r>
            <a:r>
              <a:rPr lang="hu-HU" dirty="0" err="1"/>
              <a:t>modifiers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4974F-AF6F-44F8-A7F4-024577520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3500" dirty="0"/>
              <a:t>Drift Retardants, Deposition &amp; Retention Aids</a:t>
            </a:r>
          </a:p>
          <a:p>
            <a:pPr lvl="1"/>
            <a:r>
              <a:rPr lang="en-US" altLang="en-US" sz="3000" dirty="0"/>
              <a:t>Wide range of chemistries &amp; performance </a:t>
            </a:r>
          </a:p>
          <a:p>
            <a:pPr lvl="3"/>
            <a:endParaRPr lang="en-US" altLang="en-US" sz="2400" dirty="0"/>
          </a:p>
          <a:p>
            <a:r>
              <a:rPr lang="en-US" altLang="en-US" sz="3500" dirty="0"/>
              <a:t>Spreaders</a:t>
            </a:r>
          </a:p>
          <a:p>
            <a:pPr lvl="1"/>
            <a:r>
              <a:rPr lang="en-US" altLang="en-US" sz="3100" dirty="0"/>
              <a:t> Low surfactant load </a:t>
            </a:r>
          </a:p>
          <a:p>
            <a:pPr lvl="1"/>
            <a:r>
              <a:rPr lang="en-US" altLang="en-US" sz="3100" dirty="0"/>
              <a:t>Super spreaders / siloxanes</a:t>
            </a:r>
          </a:p>
          <a:p>
            <a:pPr lvl="3"/>
            <a:endParaRPr lang="en-US" altLang="en-US" sz="2500" dirty="0"/>
          </a:p>
          <a:p>
            <a:r>
              <a:rPr lang="en-US" altLang="en-US" sz="3500" dirty="0"/>
              <a:t>Stickers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AE56DA-2463-457B-9371-F9502763E4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Elsodródást mérséklők, esőállóságot </a:t>
            </a:r>
            <a:r>
              <a:rPr lang="hu-HU" dirty="0" err="1"/>
              <a:t>javitók</a:t>
            </a:r>
            <a:endParaRPr lang="hu-HU" dirty="0"/>
          </a:p>
          <a:p>
            <a:endParaRPr lang="hu-HU" dirty="0"/>
          </a:p>
          <a:p>
            <a:r>
              <a:rPr lang="hu-HU" dirty="0"/>
              <a:t>Szétterülést fokozók (fedettség </a:t>
            </a:r>
            <a:r>
              <a:rPr lang="hu-HU" dirty="0" err="1"/>
              <a:t>javitók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Tapadásfokozók, ragasztók</a:t>
            </a:r>
          </a:p>
        </p:txBody>
      </p:sp>
    </p:spTree>
    <p:extLst>
      <p:ext uri="{BB962C8B-B14F-4D97-AF65-F5344CB8AC3E}">
        <p14:creationId xmlns:p14="http://schemas.microsoft.com/office/powerpoint/2010/main" val="156786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9E1C8-93FA-45CE-BCE5-49A3FA1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Elsodródást gátlók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8B7AE2-EE3D-411E-8914-1645969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Polyacrylamide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30% concentrates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Next generation / premix compatible / multifunctional</a:t>
            </a:r>
          </a:p>
          <a:p>
            <a:pPr marL="1257204" lvl="2" indent="-342900">
              <a:lnSpc>
                <a:spcPct val="85000"/>
              </a:lnSpc>
              <a:spcBef>
                <a:spcPct val="40000"/>
              </a:spcBef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Surfactant / Oil blends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Select surfactant structures</a:t>
            </a:r>
          </a:p>
          <a:p>
            <a:pPr marL="1714452" lvl="3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Organic polymers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Hydroxy Propyl Guar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Superior drift control &amp; droplet retention</a:t>
            </a: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9876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ED7A35-D36C-4677-8CC9-42C68AE6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Cseppspektrum permetezés  - </a:t>
            </a:r>
            <a:r>
              <a:rPr lang="hu-HU" dirty="0" err="1"/>
              <a:t>szorófej</a:t>
            </a:r>
            <a:r>
              <a:rPr lang="hu-HU" dirty="0"/>
              <a:t>/</a:t>
            </a:r>
            <a:r>
              <a:rPr lang="hu-HU" dirty="0" err="1"/>
              <a:t>fuvóka</a:t>
            </a:r>
            <a:endParaRPr lang="hu-H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686D13-B237-4E1E-8829-B8CBBBD64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73" y="2217107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2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438DA0C-F8FF-418A-AEC3-8B776FD9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5B2FB-1CCD-45BD-BF8A-33965463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Aktivátor</a:t>
            </a:r>
            <a:r>
              <a:rPr lang="hu-HU" dirty="0"/>
              <a:t> </a:t>
            </a:r>
            <a:r>
              <a:rPr lang="hu-HU" dirty="0" err="1"/>
              <a:t>adjuvants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A3A398-770D-4D1E-AC72-EC25A671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500" dirty="0">
                <a:solidFill>
                  <a:srgbClr val="FF0000"/>
                </a:solidFill>
              </a:rPr>
              <a:t>Surfactants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General Purpose NIS (older chemistry)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Specific Use (better chemistry, more active)</a:t>
            </a:r>
          </a:p>
          <a:p>
            <a:endParaRPr lang="en-US" altLang="en-US" sz="1900" dirty="0">
              <a:solidFill>
                <a:srgbClr val="FF0000"/>
              </a:solidFill>
            </a:endParaRPr>
          </a:p>
          <a:p>
            <a:r>
              <a:rPr lang="en-US" altLang="en-US" sz="3500" dirty="0"/>
              <a:t>Penetrants</a:t>
            </a:r>
          </a:p>
          <a:p>
            <a:pPr lvl="1"/>
            <a:r>
              <a:rPr lang="en-US" altLang="en-US" sz="3000" dirty="0"/>
              <a:t>Modified Seed Oils (MSO)</a:t>
            </a:r>
          </a:p>
          <a:p>
            <a:pPr lvl="1"/>
            <a:r>
              <a:rPr lang="en-US" altLang="en-US" sz="3000" dirty="0"/>
              <a:t>Crop Oil Concentrates (COC)</a:t>
            </a:r>
          </a:p>
          <a:p>
            <a:pPr lvl="1"/>
            <a:r>
              <a:rPr lang="en-US" altLang="en-US" sz="3000" dirty="0"/>
              <a:t>High Surfactant Oils (HSO)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452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 formuláció optimalizálása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tenzidek a legfontosabb adjuvánsok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esetenként polimerek még hozzáadunk: </a:t>
            </a:r>
            <a:br>
              <a:rPr lang="en-GB" sz="2800"/>
            </a:br>
            <a:r>
              <a:rPr lang="en-GB" sz="2800"/>
              <a:t>tapadásfokozó (sticker) és elsodrodás gátló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2351</Words>
  <Application>Microsoft Office PowerPoint</Application>
  <PresentationFormat>Szélesvásznú</PresentationFormat>
  <Paragraphs>357</Paragraphs>
  <Slides>64</Slides>
  <Notes>28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</vt:lpstr>
      <vt:lpstr>Wingdings</vt:lpstr>
      <vt:lpstr>Office-téma</vt:lpstr>
      <vt:lpstr>hatásfokozó adjuvánsok</vt:lpstr>
      <vt:lpstr>PowerPoint-bemutató</vt:lpstr>
      <vt:lpstr>adjuvánsválasztás alapjai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dinamika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töménység</vt:lpstr>
      <vt:lpstr>PowerPoint-bemutató</vt:lpstr>
      <vt:lpstr>PowerPoint-bemutató</vt:lpstr>
      <vt:lpstr>PowerPoint-bemutató</vt:lpstr>
      <vt:lpstr>PowerPoint-bemutató</vt:lpstr>
      <vt:lpstr>PowerPoint-bemutató</vt:lpstr>
      <vt:lpstr>kölcsönhatások a határfelületen</vt:lpstr>
      <vt:lpstr>Határfelületek </vt:lpstr>
      <vt:lpstr>Kölcsönhatások sematikus bemutatása</vt:lpstr>
      <vt:lpstr>Cseppképzési idő</vt:lpstr>
      <vt:lpstr>Rövid idejű cseppképzés</vt:lpstr>
      <vt:lpstr>Csepphalmaz polidiszperz: cseppspektrum</vt:lpstr>
      <vt:lpstr>cseppképzés és adhézió</vt:lpstr>
      <vt:lpstr>Tenzidek és polimerek hatása a cseppspektrumra</vt:lpstr>
      <vt:lpstr>Tenziddel a csepméretért</vt:lpstr>
      <vt:lpstr>Micellák szerepe</vt:lpstr>
      <vt:lpstr>Micella hatás</vt:lpstr>
      <vt:lpstr>Dinamikus felületi feszültség, gyors jet képződése</vt:lpstr>
      <vt:lpstr>Marangoni hatás: felületi feszültség változása áramlást, mozgást idéz elő</vt:lpstr>
      <vt:lpstr>Tenzid molekulák „szétterülése” egy gyors folyadéksugaron  Sematikus ábrázolás </vt:lpstr>
      <vt:lpstr>Polimerek hatása</vt:lpstr>
      <vt:lpstr>adjuváns példák</vt:lpstr>
      <vt:lpstr>PowerPoint-bemutató</vt:lpstr>
      <vt:lpstr>PowerPoint-bemutató</vt:lpstr>
      <vt:lpstr>PowerPoint-bemutató</vt:lpstr>
      <vt:lpstr>PowerPoint-bemutató</vt:lpstr>
      <vt:lpstr>PowerPoint-bemutató</vt:lpstr>
      <vt:lpstr>Kategoriák</vt:lpstr>
      <vt:lpstr>Utilility adjuvánsok</vt:lpstr>
      <vt:lpstr>Kompatibilitás fokozó</vt:lpstr>
      <vt:lpstr>Spray modifiers</vt:lpstr>
      <vt:lpstr>Elsodródást gátlók</vt:lpstr>
      <vt:lpstr>Cseppspektrum permetezés  - szorófej/fuvóka</vt:lpstr>
      <vt:lpstr>PowerPoint-bemutató</vt:lpstr>
      <vt:lpstr>Aktivátor adjuvants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Peter Bohus</cp:lastModifiedBy>
  <cp:revision>90</cp:revision>
  <dcterms:created xsi:type="dcterms:W3CDTF">2020-05-18T10:41:59Z</dcterms:created>
  <dcterms:modified xsi:type="dcterms:W3CDTF">2020-05-19T17:56:02Z</dcterms:modified>
</cp:coreProperties>
</file>